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8" r:id="rId4"/>
    <p:sldId id="290" r:id="rId5"/>
    <p:sldId id="261" r:id="rId6"/>
    <p:sldId id="262" r:id="rId7"/>
    <p:sldId id="277" r:id="rId8"/>
    <p:sldId id="263" r:id="rId9"/>
    <p:sldId id="285" r:id="rId10"/>
    <p:sldId id="280" r:id="rId11"/>
    <p:sldId id="264" r:id="rId12"/>
    <p:sldId id="278" r:id="rId13"/>
    <p:sldId id="279" r:id="rId14"/>
    <p:sldId id="286" r:id="rId15"/>
    <p:sldId id="268" r:id="rId16"/>
    <p:sldId id="287" r:id="rId17"/>
    <p:sldId id="276" r:id="rId18"/>
  </p:sldIdLst>
  <p:sldSz cx="12192000" cy="6858000"/>
  <p:notesSz cx="6858000" cy="9144000"/>
  <p:embeddedFontLst>
    <p:embeddedFont>
      <p:font typeface="Gmarket Sans Medium" panose="02000000000000000000" pitchFamily="2" charset="-128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Anton" pitchFamily="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ranklin Gothic Heavy" panose="020B0603020102020204" pitchFamily="34" charset="0"/>
      <p:bold r:id="rId28"/>
      <p:italic r:id="rId29"/>
      <p:boldItalic r:id="rId30"/>
    </p:embeddedFont>
    <p:embeddedFont>
      <p:font typeface="Impact" panose="020B0806030902050204" pitchFamily="34" charset="0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5F8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994A5-CF4E-4C72-84C1-D9D3DAADA8F3}" v="162" dt="2021-09-09T05:30:08.478"/>
    <p1510:client id="{104DA88B-0D73-4215-B0A7-823E8065CB0A}" v="12" dt="2021-09-09T05:01:23.307"/>
    <p1510:client id="{1BA1831C-43CF-41E6-875C-845AC00B120A}" v="1" dt="2021-09-09T05:49:00.037"/>
    <p1510:client id="{23333B37-2D45-439B-9BF4-5E85E5ADEC8C}" v="103" dt="2021-09-09T04:28:41.076"/>
    <p1510:client id="{54588F5D-8994-4B5C-824F-51D0E4411C7B}" v="11" dt="2021-09-09T04:22:30.479"/>
    <p1510:client id="{5A5C4F1B-C041-748C-A666-0219B6DB200F}" v="8" dt="2021-10-06T05:14:53.963"/>
    <p1510:client id="{773A3F5E-81D4-480F-8B51-A4272A925D2B}" v="768" dt="2021-09-09T06:56:20.786"/>
    <p1510:client id="{821601BA-DCBC-4D9B-A4CF-3DD941BD8A68}" v="395" dt="2021-09-09T05:11:01.771"/>
    <p1510:client id="{8A04475D-8E0F-4A67-B823-064BF20293BD}" v="2" dt="2021-09-09T04:29:37.950"/>
    <p1510:client id="{A7E04002-EF51-462B-DD17-9DF819AA1633}" v="151" dt="2021-10-06T04:37:08.512"/>
    <p1510:client id="{CBF94A32-E6BF-40B9-8A36-59DD413E272A}" v="27" dt="2021-09-09T04:45:34.783"/>
    <p1510:client id="{D5B7302B-B901-455E-A515-972A28273800}" v="2163" dt="2021-09-09T07:31:57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5385"/>
  </p:normalViewPr>
  <p:slideViewPr>
    <p:cSldViewPr snapToGrid="0">
      <p:cViewPr varScale="1">
        <p:scale>
          <a:sx n="90" d="100"/>
          <a:sy n="90" d="100"/>
        </p:scale>
        <p:origin x="232" y="2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A8E96-B7E7-664A-9A73-AAF45DD22775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7A358D3-9EAB-0347-9C9B-F515A785894C}">
      <dgm:prSet phldrT="[텍스트]" custT="1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sz="1200" b="0" i="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SSACOIN</a:t>
          </a:r>
          <a:endParaRPr lang="ko-KR" altLang="en-US" sz="1200" b="0" i="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6A88DBDE-5289-B046-BED8-BD391C6AFB1E}" type="parTrans" cxnId="{EE9A8BA5-0D0C-1744-9B5E-C2F6903053C7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6A65EA6A-A325-414B-B5A5-7A2E23D6DCD8}" type="sibTrans" cxnId="{EE9A8BA5-0D0C-1744-9B5E-C2F6903053C7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D7C0014E-8DBB-3746-B733-4AAED4F5B4A9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b="0" i="0" dirty="0" err="1">
              <a:latin typeface="Gmarket Sans Medium" panose="02000000000000000000" pitchFamily="2" charset="-128"/>
              <a:ea typeface="Gmarket Sans Medium" panose="02000000000000000000" pitchFamily="2" charset="-128"/>
            </a:rPr>
            <a:t>쿠폰샵</a:t>
          </a:r>
          <a:endParaRPr lang="ko-KR" altLang="en-US" b="0" i="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2F8BBFF3-AC7C-C14F-B5D9-04CE5ABBE1E5}" type="parTrans" cxnId="{41915101-F301-1947-9C66-EF060B88AEAE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8E9D858A-D536-FC49-989C-09EB19EC9CE8}" type="sibTrans" cxnId="{41915101-F301-1947-9C66-EF060B88AEAE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44F19B83-C84F-D147-A20B-3C0AFC972B69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b="0" i="0" dirty="0" err="1">
              <a:latin typeface="Gmarket Sans Medium" panose="02000000000000000000" pitchFamily="2" charset="-128"/>
              <a:ea typeface="Gmarket Sans Medium" panose="02000000000000000000" pitchFamily="2" charset="-128"/>
            </a:rPr>
            <a:t>쿠폰관리</a:t>
          </a:r>
          <a:endParaRPr lang="ko-KR" altLang="en-US" b="0" i="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8B68F7EB-F5A9-AA40-972E-1C528AF3FD22}" type="parTrans" cxnId="{F119BD70-A635-3243-AF3B-1B01D226CF98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C5915055-981B-0C47-A374-DAF181492400}" type="sibTrans" cxnId="{F119BD70-A635-3243-AF3B-1B01D226CF98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C214EEC5-595E-D141-BB58-049FCAB39214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b="0" i="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P2P </a:t>
          </a:r>
        </a:p>
        <a:p>
          <a:pPr latinLnBrk="1"/>
          <a:r>
            <a:rPr lang="ko-KR" altLang="en-US" b="0" i="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중고거래</a:t>
          </a:r>
        </a:p>
      </dgm:t>
    </dgm:pt>
    <dgm:pt modelId="{E91BF207-3FB2-A744-95E5-84606FA02DA6}" type="parTrans" cxnId="{8810DF41-983C-9F4D-80B5-F9E60E5C5B4F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118ECF8E-62F1-F94A-8163-192B4596274D}" type="sibTrans" cxnId="{8810DF41-983C-9F4D-80B5-F9E60E5C5B4F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D5D97895-15DD-F646-A8A9-80A14F238986}" type="pres">
      <dgm:prSet presAssocID="{910A8E96-B7E7-664A-9A73-AAF45DD2277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27EC462-A73C-BA45-8D91-1A19CFE2284C}" type="pres">
      <dgm:prSet presAssocID="{C7A358D3-9EAB-0347-9C9B-F515A785894C}" presName="centerShape" presStyleLbl="node0" presStyleIdx="0" presStyleCnt="1"/>
      <dgm:spPr/>
    </dgm:pt>
    <dgm:pt modelId="{0F54B089-F89B-814B-A02D-36F6E9E6B9F8}" type="pres">
      <dgm:prSet presAssocID="{D7C0014E-8DBB-3746-B733-4AAED4F5B4A9}" presName="node" presStyleLbl="node1" presStyleIdx="0" presStyleCnt="3">
        <dgm:presLayoutVars>
          <dgm:bulletEnabled val="1"/>
        </dgm:presLayoutVars>
      </dgm:prSet>
      <dgm:spPr/>
    </dgm:pt>
    <dgm:pt modelId="{CBDD29D9-AC40-084F-8715-3C1B037C3152}" type="pres">
      <dgm:prSet presAssocID="{D7C0014E-8DBB-3746-B733-4AAED4F5B4A9}" presName="dummy" presStyleCnt="0"/>
      <dgm:spPr/>
    </dgm:pt>
    <dgm:pt modelId="{D76F886E-D6D5-F141-A134-AC4D602793FA}" type="pres">
      <dgm:prSet presAssocID="{8E9D858A-D536-FC49-989C-09EB19EC9CE8}" presName="sibTrans" presStyleLbl="sibTrans2D1" presStyleIdx="0" presStyleCnt="3"/>
      <dgm:spPr/>
    </dgm:pt>
    <dgm:pt modelId="{5766E8B8-03FF-0F4E-8E81-336C4EA9F346}" type="pres">
      <dgm:prSet presAssocID="{44F19B83-C84F-D147-A20B-3C0AFC972B69}" presName="node" presStyleLbl="node1" presStyleIdx="1" presStyleCnt="3">
        <dgm:presLayoutVars>
          <dgm:bulletEnabled val="1"/>
        </dgm:presLayoutVars>
      </dgm:prSet>
      <dgm:spPr/>
    </dgm:pt>
    <dgm:pt modelId="{1E9BE404-2329-1142-A6CB-B527A24A3107}" type="pres">
      <dgm:prSet presAssocID="{44F19B83-C84F-D147-A20B-3C0AFC972B69}" presName="dummy" presStyleCnt="0"/>
      <dgm:spPr/>
    </dgm:pt>
    <dgm:pt modelId="{E66CF51A-FB58-864E-A642-37C2D6182564}" type="pres">
      <dgm:prSet presAssocID="{C5915055-981B-0C47-A374-DAF181492400}" presName="sibTrans" presStyleLbl="sibTrans2D1" presStyleIdx="1" presStyleCnt="3"/>
      <dgm:spPr/>
    </dgm:pt>
    <dgm:pt modelId="{A8242A2E-3615-8E43-8D7A-99AEE02A51DA}" type="pres">
      <dgm:prSet presAssocID="{C214EEC5-595E-D141-BB58-049FCAB39214}" presName="node" presStyleLbl="node1" presStyleIdx="2" presStyleCnt="3">
        <dgm:presLayoutVars>
          <dgm:bulletEnabled val="1"/>
        </dgm:presLayoutVars>
      </dgm:prSet>
      <dgm:spPr/>
    </dgm:pt>
    <dgm:pt modelId="{BACBB129-6E01-9A4B-ADE1-E691FC664EE2}" type="pres">
      <dgm:prSet presAssocID="{C214EEC5-595E-D141-BB58-049FCAB39214}" presName="dummy" presStyleCnt="0"/>
      <dgm:spPr/>
    </dgm:pt>
    <dgm:pt modelId="{E7A2B1ED-F922-2D46-8B2C-800C3EC443DC}" type="pres">
      <dgm:prSet presAssocID="{118ECF8E-62F1-F94A-8163-192B4596274D}" presName="sibTrans" presStyleLbl="sibTrans2D1" presStyleIdx="2" presStyleCnt="3"/>
      <dgm:spPr/>
    </dgm:pt>
  </dgm:ptLst>
  <dgm:cxnLst>
    <dgm:cxn modelId="{41915101-F301-1947-9C66-EF060B88AEAE}" srcId="{C7A358D3-9EAB-0347-9C9B-F515A785894C}" destId="{D7C0014E-8DBB-3746-B733-4AAED4F5B4A9}" srcOrd="0" destOrd="0" parTransId="{2F8BBFF3-AC7C-C14F-B5D9-04CE5ABBE1E5}" sibTransId="{8E9D858A-D536-FC49-989C-09EB19EC9CE8}"/>
    <dgm:cxn modelId="{66200219-74C6-2D4B-A924-100D0894D2C8}" type="presOf" srcId="{C5915055-981B-0C47-A374-DAF181492400}" destId="{E66CF51A-FB58-864E-A642-37C2D6182564}" srcOrd="0" destOrd="0" presId="urn:microsoft.com/office/officeart/2005/8/layout/radial6"/>
    <dgm:cxn modelId="{8810DF41-983C-9F4D-80B5-F9E60E5C5B4F}" srcId="{C7A358D3-9EAB-0347-9C9B-F515A785894C}" destId="{C214EEC5-595E-D141-BB58-049FCAB39214}" srcOrd="2" destOrd="0" parTransId="{E91BF207-3FB2-A744-95E5-84606FA02DA6}" sibTransId="{118ECF8E-62F1-F94A-8163-192B4596274D}"/>
    <dgm:cxn modelId="{AB88C149-3F21-4743-BFCE-B2B3E1EEC620}" type="presOf" srcId="{118ECF8E-62F1-F94A-8163-192B4596274D}" destId="{E7A2B1ED-F922-2D46-8B2C-800C3EC443DC}" srcOrd="0" destOrd="0" presId="urn:microsoft.com/office/officeart/2005/8/layout/radial6"/>
    <dgm:cxn modelId="{E2257461-E329-594D-8AA2-0EF2C45F86B2}" type="presOf" srcId="{D7C0014E-8DBB-3746-B733-4AAED4F5B4A9}" destId="{0F54B089-F89B-814B-A02D-36F6E9E6B9F8}" srcOrd="0" destOrd="0" presId="urn:microsoft.com/office/officeart/2005/8/layout/radial6"/>
    <dgm:cxn modelId="{F119BD70-A635-3243-AF3B-1B01D226CF98}" srcId="{C7A358D3-9EAB-0347-9C9B-F515A785894C}" destId="{44F19B83-C84F-D147-A20B-3C0AFC972B69}" srcOrd="1" destOrd="0" parTransId="{8B68F7EB-F5A9-AA40-972E-1C528AF3FD22}" sibTransId="{C5915055-981B-0C47-A374-DAF181492400}"/>
    <dgm:cxn modelId="{F86B5174-95B7-3549-A113-50A2A893CABB}" type="presOf" srcId="{C7A358D3-9EAB-0347-9C9B-F515A785894C}" destId="{A27EC462-A73C-BA45-8D91-1A19CFE2284C}" srcOrd="0" destOrd="0" presId="urn:microsoft.com/office/officeart/2005/8/layout/radial6"/>
    <dgm:cxn modelId="{3AD1B88A-89AD-AF46-AF7A-EF738A72F43D}" type="presOf" srcId="{910A8E96-B7E7-664A-9A73-AAF45DD22775}" destId="{D5D97895-15DD-F646-A8A9-80A14F238986}" srcOrd="0" destOrd="0" presId="urn:microsoft.com/office/officeart/2005/8/layout/radial6"/>
    <dgm:cxn modelId="{EE9A8BA5-0D0C-1744-9B5E-C2F6903053C7}" srcId="{910A8E96-B7E7-664A-9A73-AAF45DD22775}" destId="{C7A358D3-9EAB-0347-9C9B-F515A785894C}" srcOrd="0" destOrd="0" parTransId="{6A88DBDE-5289-B046-BED8-BD391C6AFB1E}" sibTransId="{6A65EA6A-A325-414B-B5A5-7A2E23D6DCD8}"/>
    <dgm:cxn modelId="{91F170CD-36A1-5E42-A11B-EE0B7FA290AB}" type="presOf" srcId="{C214EEC5-595E-D141-BB58-049FCAB39214}" destId="{A8242A2E-3615-8E43-8D7A-99AEE02A51DA}" srcOrd="0" destOrd="0" presId="urn:microsoft.com/office/officeart/2005/8/layout/radial6"/>
    <dgm:cxn modelId="{5A755FD1-4812-424C-B0A7-A7B93B062230}" type="presOf" srcId="{44F19B83-C84F-D147-A20B-3C0AFC972B69}" destId="{5766E8B8-03FF-0F4E-8E81-336C4EA9F346}" srcOrd="0" destOrd="0" presId="urn:microsoft.com/office/officeart/2005/8/layout/radial6"/>
    <dgm:cxn modelId="{B24A31D6-4D0E-0544-8264-1504496A1268}" type="presOf" srcId="{8E9D858A-D536-FC49-989C-09EB19EC9CE8}" destId="{D76F886E-D6D5-F141-A134-AC4D602793FA}" srcOrd="0" destOrd="0" presId="urn:microsoft.com/office/officeart/2005/8/layout/radial6"/>
    <dgm:cxn modelId="{A407C952-861D-394D-92CA-6A0332BA32B4}" type="presParOf" srcId="{D5D97895-15DD-F646-A8A9-80A14F238986}" destId="{A27EC462-A73C-BA45-8D91-1A19CFE2284C}" srcOrd="0" destOrd="0" presId="urn:microsoft.com/office/officeart/2005/8/layout/radial6"/>
    <dgm:cxn modelId="{57677AE5-D25F-784E-BF46-B9F40BCB302A}" type="presParOf" srcId="{D5D97895-15DD-F646-A8A9-80A14F238986}" destId="{0F54B089-F89B-814B-A02D-36F6E9E6B9F8}" srcOrd="1" destOrd="0" presId="urn:microsoft.com/office/officeart/2005/8/layout/radial6"/>
    <dgm:cxn modelId="{1F86AB0B-17BB-0945-AC9A-96D0DC07EBC4}" type="presParOf" srcId="{D5D97895-15DD-F646-A8A9-80A14F238986}" destId="{CBDD29D9-AC40-084F-8715-3C1B037C3152}" srcOrd="2" destOrd="0" presId="urn:microsoft.com/office/officeart/2005/8/layout/radial6"/>
    <dgm:cxn modelId="{9ABD8B5D-5192-1E43-9558-67561604FF84}" type="presParOf" srcId="{D5D97895-15DD-F646-A8A9-80A14F238986}" destId="{D76F886E-D6D5-F141-A134-AC4D602793FA}" srcOrd="3" destOrd="0" presId="urn:microsoft.com/office/officeart/2005/8/layout/radial6"/>
    <dgm:cxn modelId="{25BD03D2-6DF4-264F-B9BD-3C50766CC721}" type="presParOf" srcId="{D5D97895-15DD-F646-A8A9-80A14F238986}" destId="{5766E8B8-03FF-0F4E-8E81-336C4EA9F346}" srcOrd="4" destOrd="0" presId="urn:microsoft.com/office/officeart/2005/8/layout/radial6"/>
    <dgm:cxn modelId="{BA9D9D11-FDDE-D549-9DE7-35B872F6A877}" type="presParOf" srcId="{D5D97895-15DD-F646-A8A9-80A14F238986}" destId="{1E9BE404-2329-1142-A6CB-B527A24A3107}" srcOrd="5" destOrd="0" presId="urn:microsoft.com/office/officeart/2005/8/layout/radial6"/>
    <dgm:cxn modelId="{2B3AE2C5-C514-3D47-8169-60F63D1254BD}" type="presParOf" srcId="{D5D97895-15DD-F646-A8A9-80A14F238986}" destId="{E66CF51A-FB58-864E-A642-37C2D6182564}" srcOrd="6" destOrd="0" presId="urn:microsoft.com/office/officeart/2005/8/layout/radial6"/>
    <dgm:cxn modelId="{053B55E9-F7C3-A048-9D98-1E5A8A3C179C}" type="presParOf" srcId="{D5D97895-15DD-F646-A8A9-80A14F238986}" destId="{A8242A2E-3615-8E43-8D7A-99AEE02A51DA}" srcOrd="7" destOrd="0" presId="urn:microsoft.com/office/officeart/2005/8/layout/radial6"/>
    <dgm:cxn modelId="{A34F9F16-5F86-7548-B1F1-4237E63D7AC2}" type="presParOf" srcId="{D5D97895-15DD-F646-A8A9-80A14F238986}" destId="{BACBB129-6E01-9A4B-ADE1-E691FC664EE2}" srcOrd="8" destOrd="0" presId="urn:microsoft.com/office/officeart/2005/8/layout/radial6"/>
    <dgm:cxn modelId="{69E74B83-C01C-DC49-BD3A-D02463B4C789}" type="presParOf" srcId="{D5D97895-15DD-F646-A8A9-80A14F238986}" destId="{E7A2B1ED-F922-2D46-8B2C-800C3EC443D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2B1ED-F922-2D46-8B2C-800C3EC443DC}">
      <dsp:nvSpPr>
        <dsp:cNvPr id="0" name=""/>
        <dsp:cNvSpPr/>
      </dsp:nvSpPr>
      <dsp:spPr>
        <a:xfrm>
          <a:off x="1279426" y="466579"/>
          <a:ext cx="3113736" cy="3113736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CF51A-FB58-864E-A642-37C2D6182564}">
      <dsp:nvSpPr>
        <dsp:cNvPr id="0" name=""/>
        <dsp:cNvSpPr/>
      </dsp:nvSpPr>
      <dsp:spPr>
        <a:xfrm>
          <a:off x="1279426" y="466579"/>
          <a:ext cx="3113736" cy="3113736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F886E-D6D5-F141-A134-AC4D602793FA}">
      <dsp:nvSpPr>
        <dsp:cNvPr id="0" name=""/>
        <dsp:cNvSpPr/>
      </dsp:nvSpPr>
      <dsp:spPr>
        <a:xfrm>
          <a:off x="1279426" y="466579"/>
          <a:ext cx="3113736" cy="3113736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EC462-A73C-BA45-8D91-1A19CFE2284C}">
      <dsp:nvSpPr>
        <dsp:cNvPr id="0" name=""/>
        <dsp:cNvSpPr/>
      </dsp:nvSpPr>
      <dsp:spPr>
        <a:xfrm>
          <a:off x="2120296" y="1307448"/>
          <a:ext cx="1431996" cy="143199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i="0" kern="120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SSACOIN</a:t>
          </a:r>
          <a:endParaRPr lang="ko-KR" altLang="en-US" sz="1200" b="0" i="0" kern="120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sp:txBody>
      <dsp:txXfrm>
        <a:off x="2330007" y="1517159"/>
        <a:ext cx="1012574" cy="1012574"/>
      </dsp:txXfrm>
    </dsp:sp>
    <dsp:sp modelId="{0F54B089-F89B-814B-A02D-36F6E9E6B9F8}">
      <dsp:nvSpPr>
        <dsp:cNvPr id="0" name=""/>
        <dsp:cNvSpPr/>
      </dsp:nvSpPr>
      <dsp:spPr>
        <a:xfrm>
          <a:off x="2335096" y="1466"/>
          <a:ext cx="1002397" cy="1002397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 err="1">
              <a:latin typeface="Gmarket Sans Medium" panose="02000000000000000000" pitchFamily="2" charset="-128"/>
              <a:ea typeface="Gmarket Sans Medium" panose="02000000000000000000" pitchFamily="2" charset="-128"/>
            </a:rPr>
            <a:t>쿠폰샵</a:t>
          </a:r>
          <a:endParaRPr lang="ko-KR" altLang="en-US" sz="1300" b="0" i="0" kern="120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sp:txBody>
      <dsp:txXfrm>
        <a:off x="2481894" y="148264"/>
        <a:ext cx="708801" cy="708801"/>
      </dsp:txXfrm>
    </dsp:sp>
    <dsp:sp modelId="{5766E8B8-03FF-0F4E-8E81-336C4EA9F346}">
      <dsp:nvSpPr>
        <dsp:cNvPr id="0" name=""/>
        <dsp:cNvSpPr/>
      </dsp:nvSpPr>
      <dsp:spPr>
        <a:xfrm>
          <a:off x="3652131" y="2282639"/>
          <a:ext cx="1002397" cy="1002397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 err="1">
              <a:latin typeface="Gmarket Sans Medium" panose="02000000000000000000" pitchFamily="2" charset="-128"/>
              <a:ea typeface="Gmarket Sans Medium" panose="02000000000000000000" pitchFamily="2" charset="-128"/>
            </a:rPr>
            <a:t>쿠폰관리</a:t>
          </a:r>
          <a:endParaRPr lang="ko-KR" altLang="en-US" sz="1300" b="0" i="0" kern="120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sp:txBody>
      <dsp:txXfrm>
        <a:off x="3798929" y="2429437"/>
        <a:ext cx="708801" cy="708801"/>
      </dsp:txXfrm>
    </dsp:sp>
    <dsp:sp modelId="{A8242A2E-3615-8E43-8D7A-99AEE02A51DA}">
      <dsp:nvSpPr>
        <dsp:cNvPr id="0" name=""/>
        <dsp:cNvSpPr/>
      </dsp:nvSpPr>
      <dsp:spPr>
        <a:xfrm>
          <a:off x="1018060" y="2282639"/>
          <a:ext cx="1002397" cy="1002397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0" i="0" kern="120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P2P </a:t>
          </a:r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중고거래</a:t>
          </a:r>
        </a:p>
      </dsp:txBody>
      <dsp:txXfrm>
        <a:off x="1164858" y="2429437"/>
        <a:ext cx="708801" cy="708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69A0-0D47-4CE4-8C19-93531E018430}" type="datetimeFigureOut">
              <a:rPr lang="en-US" altLang="ko-KR"/>
              <a:t>10/11/21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5EAC1-5722-4B36-930E-A43604C27008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21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이더리움</a:t>
            </a:r>
            <a:r>
              <a:rPr lang="ko-KR" altLang="en-US">
                <a:latin typeface="Calibri"/>
                <a:ea typeface="맑은 고딕"/>
                <a:cs typeface="Calibri"/>
              </a:rPr>
              <a:t> 기반 블록체인 스마트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컨트랙트</a:t>
            </a:r>
            <a:r>
              <a:rPr lang="ko-KR" altLang="en-US">
                <a:latin typeface="Calibri"/>
                <a:ea typeface="맑은 고딕"/>
                <a:cs typeface="Calibri"/>
              </a:rPr>
              <a:t> 서비스를 기획했습니다.</a:t>
            </a:r>
            <a:endParaRPr lang="ko-KR"/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저희 서비스의 내용을 요약하자면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P2p거래창을 통해 교육생간 거래되는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기프티콘의</a:t>
            </a:r>
            <a:r>
              <a:rPr lang="ko-KR" altLang="en-US">
                <a:latin typeface="Calibri"/>
                <a:ea typeface="맑은 고딕"/>
                <a:cs typeface="Calibri"/>
              </a:rPr>
              <a:t> 신뢰성을 보장하고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쿠폰샵을</a:t>
            </a:r>
            <a:r>
              <a:rPr lang="ko-KR" altLang="en-US">
                <a:latin typeface="Calibri"/>
                <a:ea typeface="맑은 고딕"/>
                <a:cs typeface="Calibri"/>
              </a:rPr>
              <a:t> 통해 마일리지로 새로운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>
                <a:latin typeface="Calibri"/>
                <a:ea typeface="맑은 고딕"/>
                <a:cs typeface="Calibri"/>
              </a:rPr>
              <a:t> 발급받아 사용하지 않는 마일리지를 사용할 수 있도록 하고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쿠폰의 만료기간을 확인해 발급받은 쿠폰을 관리할 수 있는 서비스를 기획하게 되었습니다.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143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현재 아마존에 블록체인 네트워크를 구축하진 않은 상태이고 제 로컬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pc에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지난주에  설치한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프라이빗</a:t>
            </a:r>
            <a:r>
              <a:rPr lang="ko-KR" altLang="en-US">
                <a:latin typeface="Calibri"/>
                <a:ea typeface="맑은 고딕"/>
                <a:cs typeface="Calibri"/>
              </a:rPr>
              <a:t> 네트워크와 계정에서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metamask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Solidity를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이용한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transaction은</a:t>
            </a:r>
            <a:r>
              <a:rPr lang="ko-KR" altLang="en-US">
                <a:latin typeface="Calibri"/>
                <a:ea typeface="맑은 고딕"/>
                <a:cs typeface="Calibri"/>
              </a:rPr>
              <a:t> 해보지 않았고 Web3라이브러리를 이용해 스프링에서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getBalance</a:t>
            </a:r>
            <a:r>
              <a:rPr lang="ko-KR" altLang="en-US">
                <a:latin typeface="Calibri"/>
                <a:ea typeface="맑은 고딕"/>
                <a:cs typeface="Calibri"/>
              </a:rPr>
              <a:t> 트랜잭션을 통해 몇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이더가</a:t>
            </a:r>
            <a:r>
              <a:rPr lang="ko-KR" altLang="en-US">
                <a:latin typeface="Calibri"/>
                <a:ea typeface="맑은 고딕"/>
                <a:cs typeface="Calibri"/>
              </a:rPr>
              <a:t> 해당 지갑에 있는지 확인한 상황입니다.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575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현재 아마존에 블록체인 네트워크를 구축하진 않은 상태이고 제 로컬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pc에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지난주에  설치한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프라이빗</a:t>
            </a:r>
            <a:r>
              <a:rPr lang="ko-KR" altLang="en-US">
                <a:latin typeface="Calibri"/>
                <a:ea typeface="맑은 고딕"/>
                <a:cs typeface="Calibri"/>
              </a:rPr>
              <a:t> 네트워크와 계정에서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metamask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Solidity를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이용한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transaction은</a:t>
            </a:r>
            <a:r>
              <a:rPr lang="ko-KR" altLang="en-US">
                <a:latin typeface="Calibri"/>
                <a:ea typeface="맑은 고딕"/>
                <a:cs typeface="Calibri"/>
              </a:rPr>
              <a:t> 해보지 않았고 Web3라이브러리를 이용해 스프링에서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getBalance</a:t>
            </a:r>
            <a:r>
              <a:rPr lang="ko-KR" altLang="en-US">
                <a:latin typeface="Calibri"/>
                <a:ea typeface="맑은 고딕"/>
                <a:cs typeface="Calibri"/>
              </a:rPr>
              <a:t> 트랜잭션을 통해 몇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이더가</a:t>
            </a:r>
            <a:r>
              <a:rPr lang="ko-KR" altLang="en-US">
                <a:latin typeface="Calibri"/>
                <a:ea typeface="맑은 고딕"/>
                <a:cs typeface="Calibri"/>
              </a:rPr>
              <a:t> 해당 지갑에 있는지 확인한 상황입니다.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7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이더리움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기반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블록체인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스마트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컨트랙트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서비스를 기획했습니다.</a:t>
            </a:r>
            <a:endParaRPr lang="ko-KR" dirty="0"/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저희 서비스의 내용을 요약하자면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P2p거래창을 통해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교육생간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거래되는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기프티콘의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신뢰성을 보장하고</a:t>
            </a: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쿠폰샵을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통해 마일리지로 새로운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발급받아 사용하지 않는 마일리지를 사용할 수 있도록 하고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쿠폰의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만료기간을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확인해 발급받은 쿠폰을 관리할 수 있는 서비스를 기획하게 되었습니다.</a:t>
            </a:r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584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이더리움</a:t>
            </a:r>
            <a:r>
              <a:rPr lang="ko-KR" altLang="en-US">
                <a:latin typeface="Calibri"/>
                <a:ea typeface="맑은 고딕"/>
                <a:cs typeface="Calibri"/>
              </a:rPr>
              <a:t> 기반 블록체인 스마트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컨트랙트</a:t>
            </a:r>
            <a:r>
              <a:rPr lang="ko-KR" altLang="en-US">
                <a:latin typeface="Calibri"/>
                <a:ea typeface="맑은 고딕"/>
                <a:cs typeface="Calibri"/>
              </a:rPr>
              <a:t> 서비스를 기획했습니다.</a:t>
            </a:r>
            <a:endParaRPr lang="ko-KR"/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저희 서비스의 내용을 요약하자면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P2p거래창을 통해 교육생간 거래되는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기프티콘의</a:t>
            </a:r>
            <a:r>
              <a:rPr lang="ko-KR" altLang="en-US">
                <a:latin typeface="Calibri"/>
                <a:ea typeface="맑은 고딕"/>
                <a:cs typeface="Calibri"/>
              </a:rPr>
              <a:t> 신뢰성을 보장하고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쿠폰샵을</a:t>
            </a:r>
            <a:r>
              <a:rPr lang="ko-KR" altLang="en-US">
                <a:latin typeface="Calibri"/>
                <a:ea typeface="맑은 고딕"/>
                <a:cs typeface="Calibri"/>
              </a:rPr>
              <a:t> 통해 마일리지로 새로운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>
                <a:latin typeface="Calibri"/>
                <a:ea typeface="맑은 고딕"/>
                <a:cs typeface="Calibri"/>
              </a:rPr>
              <a:t> 발급받아 사용하지 않는 마일리지를 사용할 수 있도록 하고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쿠폰의 만료기간을 확인해 발급받은 쿠폰을 관리할 수 있는 서비스를 기획하게 되었습니다.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1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이더리움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기반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블록체인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스마트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컨트랙트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서비스를 기획했습니다.</a:t>
            </a:r>
            <a:endParaRPr lang="ko-KR" dirty="0"/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저희 서비스의 내용을 요약하자면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P2p거래창을 통해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교육생간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거래되는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기프티콘의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신뢰성을 보장하고</a:t>
            </a: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쿠폰샵을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통해 마일리지로 새로운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발급받아 사용하지 않는 마일리지를 사용할 수 있도록 하고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쿠폰의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만료기간을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확인해 발급받은 쿠폰을 관리할 수 있는 서비스를 기획하게 되었습니다.</a:t>
            </a:r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18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Backend진행상황부터</a:t>
            </a:r>
            <a:r>
              <a:rPr lang="ko-KR" altLang="en-US">
                <a:latin typeface="Calibri"/>
                <a:ea typeface="맑은 고딕"/>
                <a:cs typeface="Calibri"/>
              </a:rPr>
              <a:t> 말씀 드리겠습니다. 핵심기능으로 일반 사용자는 마이페이지에서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쿠폰관리할</a:t>
            </a:r>
            <a:r>
              <a:rPr lang="ko-KR" altLang="en-US">
                <a:latin typeface="Calibri"/>
                <a:ea typeface="맑은 고딕"/>
                <a:cs typeface="Calibri"/>
              </a:rPr>
              <a:t> 수 있고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본인의 마일리지를 활용해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쿠폰샵에</a:t>
            </a:r>
            <a:r>
              <a:rPr lang="ko-KR" altLang="en-US">
                <a:latin typeface="Calibri"/>
                <a:ea typeface="맑은 고딕"/>
                <a:cs typeface="Calibri"/>
              </a:rPr>
              <a:t> 등록된 쿠폰을 구매하거나 p2p거래를 활용해 타인이 등록한 쿠폰을 구매할 수 있습니다.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관리자는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쿠폰샵</a:t>
            </a:r>
            <a:r>
              <a:rPr lang="ko-KR" altLang="en-US">
                <a:latin typeface="Calibri"/>
                <a:ea typeface="맑은 고딕"/>
                <a:cs typeface="Calibri"/>
              </a:rPr>
              <a:t> 요청 목록을 조회해 일반회원에게 쿠폰을 보내주고 p2p거래를 승인할 수 있습니다.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기본 기능에서는 회원가입을 함과 동시에 지갑을 생성하는데 이 정보는 사용자에게 맡기지 않고 서버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db에</a:t>
            </a:r>
            <a:r>
              <a:rPr lang="ko-KR" altLang="en-US">
                <a:latin typeface="Calibri"/>
                <a:ea typeface="맑은 고딕"/>
                <a:cs typeface="Calibri"/>
              </a:rPr>
              <a:t> 테이블을 만들어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저장,관리합니다</a:t>
            </a:r>
            <a:r>
              <a:rPr lang="ko-KR" altLang="en-US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6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Erc20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자체만으로도 원하는 기능을 수행할 수 있어서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동등한 가치의 재화를 활용하기 위해 사용했다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Erc721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등 다른 토큰들을 사용하지 않아도 적합 해서 따로 고려하지 않았다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5EAC1-5722-4B36-930E-A43604C27008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486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각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Api요청을</a:t>
            </a:r>
            <a:r>
              <a:rPr lang="ko-KR" altLang="en-US">
                <a:latin typeface="Calibri"/>
                <a:ea typeface="맑은 고딕"/>
                <a:cs typeface="Calibri"/>
              </a:rPr>
              <a:t> 요청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url</a:t>
            </a:r>
            <a:r>
              <a:rPr lang="ko-KR" altLang="en-US">
                <a:latin typeface="Calibri"/>
                <a:ea typeface="맑은 고딕"/>
                <a:cs typeface="Calibri"/>
              </a:rPr>
              <a:t>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method</a:t>
            </a:r>
            <a:r>
              <a:rPr lang="ko-KR" altLang="en-US">
                <a:latin typeface="Calibri"/>
                <a:ea typeface="맑은 고딕"/>
                <a:cs typeface="Calibri"/>
              </a:rPr>
              <a:t>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parameter</a:t>
            </a:r>
            <a:r>
              <a:rPr lang="ko-KR" altLang="en-US">
                <a:latin typeface="Calibri"/>
                <a:ea typeface="맑은 고딕"/>
                <a:cs typeface="Calibri"/>
              </a:rPr>
              <a:t>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response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body에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예상되는 값을 적어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Api문서로</a:t>
            </a:r>
            <a:r>
              <a:rPr lang="ko-KR" altLang="en-US">
                <a:latin typeface="Calibri"/>
                <a:ea typeface="맑은 고딕"/>
                <a:cs typeface="Calibri"/>
              </a:rPr>
              <a:t> 작성했습니다.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277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이더리움</a:t>
            </a:r>
            <a:r>
              <a:rPr lang="ko-KR" altLang="en-US">
                <a:latin typeface="Calibri"/>
                <a:ea typeface="맑은 고딕"/>
                <a:cs typeface="Calibri"/>
              </a:rPr>
              <a:t> 기반 블록체인 스마트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컨트랙트</a:t>
            </a:r>
            <a:r>
              <a:rPr lang="ko-KR" altLang="en-US">
                <a:latin typeface="Calibri"/>
                <a:ea typeface="맑은 고딕"/>
                <a:cs typeface="Calibri"/>
              </a:rPr>
              <a:t> 서비스를 기획했습니다.</a:t>
            </a:r>
            <a:endParaRPr lang="ko-KR"/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저희 서비스의 내용을 요약하자면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P2p거래창을 통해 교육생간 거래되는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기프티콘의</a:t>
            </a:r>
            <a:r>
              <a:rPr lang="ko-KR" altLang="en-US">
                <a:latin typeface="Calibri"/>
                <a:ea typeface="맑은 고딕"/>
                <a:cs typeface="Calibri"/>
              </a:rPr>
              <a:t> 신뢰성을 보장하고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쿠폰샵을</a:t>
            </a:r>
            <a:r>
              <a:rPr lang="ko-KR" altLang="en-US">
                <a:latin typeface="Calibri"/>
                <a:ea typeface="맑은 고딕"/>
                <a:cs typeface="Calibri"/>
              </a:rPr>
              <a:t> 통해 마일리지로 새로운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>
                <a:latin typeface="Calibri"/>
                <a:ea typeface="맑은 고딕"/>
                <a:cs typeface="Calibri"/>
              </a:rPr>
              <a:t> 발급받아 사용하지 않는 마일리지를 사용할 수 있도록 하고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쿠폰의 만료기간을 확인해 발급받은 쿠폰을 관리할 수 있는 서비스를 기획하게 되었습니다.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869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현재 아마존에 블록체인 네트워크를 구축하진 않은 상태이고 제 로컬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pc에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지난주에  설치한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프라이빗</a:t>
            </a:r>
            <a:r>
              <a:rPr lang="ko-KR" altLang="en-US">
                <a:latin typeface="Calibri"/>
                <a:ea typeface="맑은 고딕"/>
                <a:cs typeface="Calibri"/>
              </a:rPr>
              <a:t> 네트워크와 계정에서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metamask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Solidity를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이용한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transaction은</a:t>
            </a:r>
            <a:r>
              <a:rPr lang="ko-KR" altLang="en-US">
                <a:latin typeface="Calibri"/>
                <a:ea typeface="맑은 고딕"/>
                <a:cs typeface="Calibri"/>
              </a:rPr>
              <a:t> 해보지 않았고 Web3라이브러리를 이용해 스프링에서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getBalance</a:t>
            </a:r>
            <a:r>
              <a:rPr lang="ko-KR" altLang="en-US">
                <a:latin typeface="Calibri"/>
                <a:ea typeface="맑은 고딕"/>
                <a:cs typeface="Calibri"/>
              </a:rPr>
              <a:t> 트랜잭션을 통해 몇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이더가</a:t>
            </a:r>
            <a:r>
              <a:rPr lang="ko-KR" altLang="en-US">
                <a:latin typeface="Calibri"/>
                <a:ea typeface="맑은 고딕"/>
                <a:cs typeface="Calibri"/>
              </a:rPr>
              <a:t> 해당 지갑에 있는지 확인한 상황입니다.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61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현재 아마존에 블록체인 네트워크를 구축하진 않은 상태이고 제 로컬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pc에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지난주에  설치한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프라이빗</a:t>
            </a:r>
            <a:r>
              <a:rPr lang="ko-KR" altLang="en-US">
                <a:latin typeface="Calibri"/>
                <a:ea typeface="맑은 고딕"/>
                <a:cs typeface="Calibri"/>
              </a:rPr>
              <a:t> 네트워크와 계정에서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metamask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Solidity를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이용한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transaction은</a:t>
            </a:r>
            <a:r>
              <a:rPr lang="ko-KR" altLang="en-US">
                <a:latin typeface="Calibri"/>
                <a:ea typeface="맑은 고딕"/>
                <a:cs typeface="Calibri"/>
              </a:rPr>
              <a:t> 해보지 않았고 Web3라이브러리를 이용해 스프링에서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getBalance</a:t>
            </a:r>
            <a:r>
              <a:rPr lang="ko-KR" altLang="en-US">
                <a:latin typeface="Calibri"/>
                <a:ea typeface="맑은 고딕"/>
                <a:cs typeface="Calibri"/>
              </a:rPr>
              <a:t> 트랜잭션을 통해 몇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이더가</a:t>
            </a:r>
            <a:r>
              <a:rPr lang="ko-KR" altLang="en-US">
                <a:latin typeface="Calibri"/>
                <a:ea typeface="맑은 고딕"/>
                <a:cs typeface="Calibri"/>
              </a:rPr>
              <a:t> 해당 지갑에 있는지 확인한 상황입니다.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8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5553D1-70C1-45F6-A78B-CD5ED9801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4844" b="7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A36E8-1049-45B1-9FBA-39F0732B28E9}"/>
              </a:ext>
            </a:extLst>
          </p:cNvPr>
          <p:cNvSpPr txBox="1"/>
          <p:nvPr/>
        </p:nvSpPr>
        <p:spPr>
          <a:xfrm>
            <a:off x="7268055" y="2223047"/>
            <a:ext cx="362712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Impact" panose="020B0806030902050204" pitchFamily="34" charset="0"/>
                <a:ea typeface="나눔스퀘어 ExtraBold" panose="020B0600000101010101" pitchFamily="50" charset="-127"/>
              </a:rPr>
              <a:t>SSACOIN</a:t>
            </a:r>
            <a:endParaRPr lang="ko-KR" sz="2400" dirty="0">
              <a:solidFill>
                <a:schemeClr val="bg1"/>
              </a:solidFill>
              <a:latin typeface="Impact" panose="020B0806030902050204" pitchFamily="34" charset="0"/>
              <a:ea typeface="나눔스퀘어 ExtraBold" panose="020B0600000101010101" pitchFamily="50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F631D786-1341-43D8-8762-E09981F0D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165" y="2265911"/>
            <a:ext cx="1130376" cy="10646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9A6333-1E97-49B4-9A08-410C417F5C6A}"/>
              </a:ext>
            </a:extLst>
          </p:cNvPr>
          <p:cNvSpPr txBox="1"/>
          <p:nvPr/>
        </p:nvSpPr>
        <p:spPr>
          <a:xfrm>
            <a:off x="4688493" y="3238710"/>
            <a:ext cx="57069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블록체인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 스마트 </a:t>
            </a:r>
            <a:r>
              <a:rPr lang="ko-KR" altLang="en-US" sz="2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컨트랙트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 기술로</a:t>
            </a:r>
            <a:endParaRPr lang="en-US" altLang="ko-KR" sz="20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  <a:cs typeface="Malgun Gothic Semilight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 안전한 </a:t>
            </a:r>
            <a:r>
              <a:rPr lang="ko-KR" altLang="en-US" sz="2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기프티콘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 거래를 지원하는 </a:t>
            </a:r>
            <a:r>
              <a:rPr lang="ko-KR" altLang="en-US" sz="2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싸코인</a:t>
            </a:r>
            <a:endParaRPr lang="ko-KR" altLang="en-US" sz="20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  <a:cs typeface="Malgun Gothic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D8D08-F7A8-42C7-8EBD-D1132F786871}"/>
              </a:ext>
            </a:extLst>
          </p:cNvPr>
          <p:cNvSpPr txBox="1"/>
          <p:nvPr/>
        </p:nvSpPr>
        <p:spPr>
          <a:xfrm>
            <a:off x="7541954" y="3970091"/>
            <a:ext cx="28150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광주 2반 SSACOIN</a:t>
            </a:r>
            <a:endParaRPr lang="ko-KR" sz="12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류상오</a:t>
            </a:r>
            <a:r>
              <a:rPr lang="ko-KR" altLang="en-US" sz="12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임성애</a:t>
            </a:r>
            <a:r>
              <a:rPr lang="ko-KR" altLang="en-US" sz="12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조현철, 최성은 </a:t>
            </a:r>
            <a:r>
              <a:rPr lang="ko-KR" altLang="en-US" sz="12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정상근</a:t>
            </a:r>
            <a:endParaRPr lang="ko-KR" altLang="en-US" sz="12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7456" t="5561"/>
          <a:stretch/>
        </p:blipFill>
        <p:spPr>
          <a:xfrm>
            <a:off x="6716849" y="2245213"/>
            <a:ext cx="2432053" cy="2481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3279531" y="5179711"/>
            <a:ext cx="1576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일반 유저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98" y="2485725"/>
            <a:ext cx="2049688" cy="1886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7144462" y="5179711"/>
            <a:ext cx="1576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관리자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1240580" y="1147169"/>
            <a:ext cx="2959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유저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694471" y="6297101"/>
            <a:ext cx="129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3.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</a:p>
        </p:txBody>
      </p:sp>
      <p:cxnSp>
        <p:nvCxnSpPr>
          <p:cNvPr id="10" name="직선 연결선 8">
            <a:extLst>
              <a:ext uri="{FF2B5EF4-FFF2-40B4-BE49-F238E27FC236}">
                <a16:creationId xmlns:a16="http://schemas.microsoft.com/office/drawing/2014/main" id="{A9B01F87-158F-4A42-A941-9D4B29E33FF4}"/>
              </a:ext>
            </a:extLst>
          </p:cNvPr>
          <p:cNvCxnSpPr>
            <a:cxnSpLocks/>
          </p:cNvCxnSpPr>
          <p:nvPr/>
        </p:nvCxnSpPr>
        <p:spPr>
          <a:xfrm>
            <a:off x="1098464" y="1161457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26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Spring Security With LDAP Authentication - techmark.p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89" y="2362102"/>
            <a:ext cx="4147761" cy="1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dis - ve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77" y="3619269"/>
            <a:ext cx="3842256" cy="28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466" y="4467323"/>
            <a:ext cx="3310290" cy="9930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1226292" y="1132881"/>
            <a:ext cx="2959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공통 </a:t>
            </a:r>
            <a:r>
              <a:rPr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- </a:t>
            </a: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로그인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3.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</a:p>
        </p:txBody>
      </p:sp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7C6A3B45-3B4C-B544-809C-A9CA582874DB}"/>
              </a:ext>
            </a:extLst>
          </p:cNvPr>
          <p:cNvCxnSpPr>
            <a:cxnSpLocks/>
          </p:cNvCxnSpPr>
          <p:nvPr/>
        </p:nvCxnSpPr>
        <p:spPr>
          <a:xfrm>
            <a:off x="1069889" y="1161457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2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1807214" y="1204321"/>
            <a:ext cx="2959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일반 유저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66" y="1217032"/>
            <a:ext cx="366713" cy="3375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2408491"/>
            <a:ext cx="2915265" cy="29152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2408491"/>
            <a:ext cx="2915265" cy="29152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8405978" y="5722371"/>
            <a:ext cx="15719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구매 요청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5161537" y="5722371"/>
            <a:ext cx="15719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중고 거래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790" y="2639961"/>
            <a:ext cx="2378178" cy="26837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2134039" y="5696543"/>
            <a:ext cx="17816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마이페이지</a:t>
            </a:r>
            <a:endParaRPr lang="ko-KR" altLang="en-US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3.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</a:p>
        </p:txBody>
      </p:sp>
      <p:cxnSp>
        <p:nvCxnSpPr>
          <p:cNvPr id="13" name="직선 연결선 8">
            <a:extLst>
              <a:ext uri="{FF2B5EF4-FFF2-40B4-BE49-F238E27FC236}">
                <a16:creationId xmlns:a16="http://schemas.microsoft.com/office/drawing/2014/main" id="{302C7B8E-AD6E-3E4E-AFE0-D47000909C9E}"/>
              </a:ext>
            </a:extLst>
          </p:cNvPr>
          <p:cNvCxnSpPr>
            <a:cxnSpLocks/>
          </p:cNvCxnSpPr>
          <p:nvPr/>
        </p:nvCxnSpPr>
        <p:spPr>
          <a:xfrm>
            <a:off x="1127039" y="1217032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46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1" y="1161452"/>
            <a:ext cx="461665" cy="46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1758498" y="1190026"/>
            <a:ext cx="2959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관리자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091" y="2446320"/>
            <a:ext cx="2153782" cy="2101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2815720" y="5111691"/>
            <a:ext cx="23291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기프티콘</a:t>
            </a: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발급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3.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</a:p>
        </p:txBody>
      </p:sp>
      <p:pic>
        <p:nvPicPr>
          <p:cNvPr id="4" name="그림 4" descr="장난감, 자동장치이(가) 표시된 사진&#10;&#10;자동 생성된 설명">
            <a:extLst>
              <a:ext uri="{FF2B5EF4-FFF2-40B4-BE49-F238E27FC236}">
                <a16:creationId xmlns:a16="http://schemas.microsoft.com/office/drawing/2014/main" id="{C2314442-9DD0-44C5-B9AD-ECFE86ACF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666" y="2127247"/>
            <a:ext cx="2743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46A9C3-B43D-41E8-A81C-37A896270DF9}"/>
              </a:ext>
            </a:extLst>
          </p:cNvPr>
          <p:cNvSpPr txBox="1"/>
          <p:nvPr/>
        </p:nvSpPr>
        <p:spPr>
          <a:xfrm>
            <a:off x="7047129" y="5111691"/>
            <a:ext cx="23291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마일리지 지급</a:t>
            </a:r>
          </a:p>
        </p:txBody>
      </p:sp>
      <p:cxnSp>
        <p:nvCxnSpPr>
          <p:cNvPr id="10" name="직선 연결선 8">
            <a:extLst>
              <a:ext uri="{FF2B5EF4-FFF2-40B4-BE49-F238E27FC236}">
                <a16:creationId xmlns:a16="http://schemas.microsoft.com/office/drawing/2014/main" id="{21EDD33B-A7D4-E74F-A6BE-B664FF4FB297}"/>
              </a:ext>
            </a:extLst>
          </p:cNvPr>
          <p:cNvCxnSpPr>
            <a:cxnSpLocks/>
          </p:cNvCxnSpPr>
          <p:nvPr/>
        </p:nvCxnSpPr>
        <p:spPr>
          <a:xfrm>
            <a:off x="1127039" y="1217032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83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7013-ACDD-4122-BBB7-F2122E31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4366" b="11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E0A29-DCCE-4EBA-8708-1911FE94AF3A}"/>
              </a:ext>
            </a:extLst>
          </p:cNvPr>
          <p:cNvSpPr txBox="1"/>
          <p:nvPr/>
        </p:nvSpPr>
        <p:spPr>
          <a:xfrm>
            <a:off x="1884012" y="2767280"/>
            <a:ext cx="84239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개발환경</a:t>
            </a:r>
            <a:endParaRPr lang="ko-KR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006FE-C3B0-D348-808A-183B3981AE29}"/>
              </a:ext>
            </a:extLst>
          </p:cNvPr>
          <p:cNvSpPr txBox="1"/>
          <p:nvPr/>
        </p:nvSpPr>
        <p:spPr>
          <a:xfrm>
            <a:off x="4781021" y="6389688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48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4.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개발환경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1325032" y="1196129"/>
            <a:ext cx="2959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시스템 아키텍처</a:t>
            </a:r>
          </a:p>
        </p:txBody>
      </p:sp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9CF1F1BC-FCEE-6542-B4E3-0ED539B9E41F}"/>
              </a:ext>
            </a:extLst>
          </p:cNvPr>
          <p:cNvCxnSpPr>
            <a:cxnSpLocks/>
          </p:cNvCxnSpPr>
          <p:nvPr/>
        </p:nvCxnSpPr>
        <p:spPr>
          <a:xfrm>
            <a:off x="1127039" y="1217032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E783EB53-D2AD-594E-B890-0C423050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7" y="1836739"/>
            <a:ext cx="9271000" cy="417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3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7013-ACDD-4122-BBB7-F2122E31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4366" b="11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E0A29-DCCE-4EBA-8708-1911FE94AF3A}"/>
              </a:ext>
            </a:extLst>
          </p:cNvPr>
          <p:cNvSpPr txBox="1"/>
          <p:nvPr/>
        </p:nvSpPr>
        <p:spPr>
          <a:xfrm>
            <a:off x="1884012" y="2767280"/>
            <a:ext cx="84239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시연</a:t>
            </a:r>
            <a:endParaRPr lang="ko-KR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99377-C08F-B647-9A68-C4F2D089A516}"/>
              </a:ext>
            </a:extLst>
          </p:cNvPr>
          <p:cNvSpPr txBox="1"/>
          <p:nvPr/>
        </p:nvSpPr>
        <p:spPr>
          <a:xfrm>
            <a:off x="4781021" y="6432550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9630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hoto of dining table and chairs inside room">
            <a:extLst>
              <a:ext uri="{FF2B5EF4-FFF2-40B4-BE49-F238E27FC236}">
                <a16:creationId xmlns:a16="http://schemas.microsoft.com/office/drawing/2014/main" id="{B2F15488-0372-4442-A518-722F1D385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79453C-F991-4412-A930-1998F1F95622}"/>
              </a:ext>
            </a:extLst>
          </p:cNvPr>
          <p:cNvSpPr txBox="1"/>
          <p:nvPr/>
        </p:nvSpPr>
        <p:spPr>
          <a:xfrm>
            <a:off x="3670300" y="3105834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감사합니다</a:t>
            </a:r>
            <a:r>
              <a:rPr lang="en-US" altLang="ko-KR" sz="36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A6926-6990-41E2-9B90-E5AD8F497B35}"/>
              </a:ext>
            </a:extLst>
          </p:cNvPr>
          <p:cNvSpPr txBox="1"/>
          <p:nvPr/>
        </p:nvSpPr>
        <p:spPr>
          <a:xfrm>
            <a:off x="5683250" y="2527300"/>
            <a:ext cx="87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Q &amp; A</a:t>
            </a:r>
            <a:endParaRPr lang="ko-KR" altLang="en-US" sz="16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7" name="그림 2">
            <a:extLst>
              <a:ext uri="{FF2B5EF4-FFF2-40B4-BE49-F238E27FC236}">
                <a16:creationId xmlns:a16="http://schemas.microsoft.com/office/drawing/2014/main" id="{8676DEF4-F0BF-40C1-B6CB-C8C7D3EB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28" y="6189298"/>
            <a:ext cx="498475" cy="469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B4302-8B70-4A3E-AC34-F6EC16BFDD8C}"/>
              </a:ext>
            </a:extLst>
          </p:cNvPr>
          <p:cNvSpPr txBox="1"/>
          <p:nvPr/>
        </p:nvSpPr>
        <p:spPr>
          <a:xfrm>
            <a:off x="5755369" y="6210339"/>
            <a:ext cx="113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Franklin Gothic Heavy" panose="020B0903020102020204" pitchFamily="34" charset="0"/>
              </a:rPr>
              <a:t>SSACOIN</a:t>
            </a:r>
            <a:endParaRPr lang="ko-KR" altLang="en-US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68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15C62A-2BEC-493E-83A5-F0A93A9B0AC2}"/>
              </a:ext>
            </a:extLst>
          </p:cNvPr>
          <p:cNvSpPr/>
          <p:nvPr/>
        </p:nvSpPr>
        <p:spPr>
          <a:xfrm>
            <a:off x="0" y="0"/>
            <a:ext cx="344593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36C26-ECDC-4A54-8725-1C211E3205F4}"/>
              </a:ext>
            </a:extLst>
          </p:cNvPr>
          <p:cNvSpPr txBox="1"/>
          <p:nvPr/>
        </p:nvSpPr>
        <p:spPr>
          <a:xfrm>
            <a:off x="1483483" y="1380332"/>
            <a:ext cx="2556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Anton" pitchFamily="2" charset="0"/>
                <a:ea typeface="나눔스퀘어 ExtraBold" panose="020B0600000101010101" pitchFamily="50" charset="-127"/>
              </a:rPr>
              <a:t>INDEX</a:t>
            </a:r>
            <a:endParaRPr lang="ko-KR" altLang="en-US" sz="6000">
              <a:solidFill>
                <a:schemeClr val="bg1"/>
              </a:solidFill>
              <a:latin typeface="Anton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6DEEA-A2A7-4652-B2E5-A29492238723}"/>
              </a:ext>
            </a:extLst>
          </p:cNvPr>
          <p:cNvSpPr txBox="1"/>
          <p:nvPr/>
        </p:nvSpPr>
        <p:spPr>
          <a:xfrm>
            <a:off x="4343022" y="1687112"/>
            <a:ext cx="35059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개발동기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 환경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시연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Q&amp;A</a:t>
            </a:r>
            <a:endParaRPr lang="ko-KR" altLang="en-US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5755B3EB-A71A-4241-B31C-D8E0E75E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3" y="1380332"/>
            <a:ext cx="1043000" cy="982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F1E3EA-B759-4C55-9D6F-EDE86D1771D8}"/>
              </a:ext>
            </a:extLst>
          </p:cNvPr>
          <p:cNvSpPr txBox="1"/>
          <p:nvPr/>
        </p:nvSpPr>
        <p:spPr>
          <a:xfrm>
            <a:off x="444499" y="6375400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94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7013-ACDD-4122-BBB7-F2122E31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4366" b="11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E0A29-DCCE-4EBA-8708-1911FE94AF3A}"/>
              </a:ext>
            </a:extLst>
          </p:cNvPr>
          <p:cNvSpPr txBox="1"/>
          <p:nvPr/>
        </p:nvSpPr>
        <p:spPr>
          <a:xfrm>
            <a:off x="1884012" y="3075057"/>
            <a:ext cx="84239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1. </a:t>
            </a:r>
            <a:r>
              <a:rPr lang="ko-KR" altLang="en-US" sz="4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개발동기</a:t>
            </a:r>
            <a:endParaRPr lang="ko-KR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42710-B370-D34B-8A38-0041DC0904C9}"/>
              </a:ext>
            </a:extLst>
          </p:cNvPr>
          <p:cNvSpPr txBox="1"/>
          <p:nvPr/>
        </p:nvSpPr>
        <p:spPr>
          <a:xfrm>
            <a:off x="4781021" y="6432550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838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1800E-18F3-C047-A562-9ED4812D199F}"/>
              </a:ext>
            </a:extLst>
          </p:cNvPr>
          <p:cNvSpPr txBox="1"/>
          <p:nvPr/>
        </p:nvSpPr>
        <p:spPr>
          <a:xfrm>
            <a:off x="6829825" y="4003624"/>
            <a:ext cx="49403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"</a:t>
            </a:r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기술을</a:t>
            </a:r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 </a:t>
            </a:r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활용한</a:t>
            </a:r>
            <a:endParaRPr lang="en-US" altLang="ko-KR" sz="28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algn="ctr"/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기프티콘</a:t>
            </a:r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거래</a:t>
            </a:r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플랫폼</a:t>
            </a:r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" 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4919FB00-3B2A-F245-8B00-6C728E37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09956"/>
              </p:ext>
            </p:extLst>
          </p:nvPr>
        </p:nvGraphicFramePr>
        <p:xfrm>
          <a:off x="266871" y="1769949"/>
          <a:ext cx="5672590" cy="3781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B99909FA-7F68-8442-B8D0-91258A6548E5}"/>
              </a:ext>
            </a:extLst>
          </p:cNvPr>
          <p:cNvSpPr/>
          <p:nvPr/>
        </p:nvSpPr>
        <p:spPr>
          <a:xfrm>
            <a:off x="5824852" y="3274471"/>
            <a:ext cx="895350" cy="4434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64DCB-C749-7D4F-9E3A-EB7303F46B2F}"/>
              </a:ext>
            </a:extLst>
          </p:cNvPr>
          <p:cNvSpPr txBox="1"/>
          <p:nvPr/>
        </p:nvSpPr>
        <p:spPr>
          <a:xfrm>
            <a:off x="9831040" y="6225370"/>
            <a:ext cx="24990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1. </a:t>
            </a:r>
            <a:r>
              <a:rPr lang="ko-KR" altLang="en-US" sz="20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개발동기</a:t>
            </a:r>
            <a:endParaRPr lang="ko-KR" sz="105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17" name="그림 2">
            <a:extLst>
              <a:ext uri="{FF2B5EF4-FFF2-40B4-BE49-F238E27FC236}">
                <a16:creationId xmlns:a16="http://schemas.microsoft.com/office/drawing/2014/main" id="{29296D8F-50FD-AF4A-80E8-78FEE0A31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669" y="2208598"/>
            <a:ext cx="1902612" cy="17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7013-ACDD-4122-BBB7-F2122E31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4366" b="11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E0A29-DCCE-4EBA-8708-1911FE94AF3A}"/>
              </a:ext>
            </a:extLst>
          </p:cNvPr>
          <p:cNvSpPr txBox="1"/>
          <p:nvPr/>
        </p:nvSpPr>
        <p:spPr>
          <a:xfrm>
            <a:off x="1884013" y="3075057"/>
            <a:ext cx="84239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 </a:t>
            </a:r>
            <a:r>
              <a:rPr lang="ko-KR" altLang="en-US" sz="4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endParaRPr lang="ko-KR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104EA-74C1-5446-872E-B283748AC878}"/>
              </a:ext>
            </a:extLst>
          </p:cNvPr>
          <p:cNvSpPr txBox="1"/>
          <p:nvPr/>
        </p:nvSpPr>
        <p:spPr>
          <a:xfrm>
            <a:off x="4781021" y="6375400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971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F555575C-7612-8848-9ACA-7FC974A64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2" r="367"/>
          <a:stretch/>
        </p:blipFill>
        <p:spPr bwMode="auto">
          <a:xfrm>
            <a:off x="7993160" y="3074975"/>
            <a:ext cx="3219768" cy="33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7B2FE-4D52-B540-95C5-C084CF24B9D8}"/>
              </a:ext>
            </a:extLst>
          </p:cNvPr>
          <p:cNvSpPr txBox="1"/>
          <p:nvPr/>
        </p:nvSpPr>
        <p:spPr>
          <a:xfrm>
            <a:off x="10414157" y="6280890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 </a:t>
            </a:r>
            <a:r>
              <a:rPr lang="ko-KR" altLang="en-US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endParaRPr lang="ko-KR" altLang="en-US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AE0201-98DB-544F-A3B9-6AB4BF63A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9"/>
          <a:stretch/>
        </p:blipFill>
        <p:spPr bwMode="auto">
          <a:xfrm>
            <a:off x="1136432" y="3173913"/>
            <a:ext cx="3219768" cy="33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FF2C65-7322-A04C-A3C5-E55EDE6F3BC6}"/>
              </a:ext>
            </a:extLst>
          </p:cNvPr>
          <p:cNvSpPr/>
          <p:nvPr/>
        </p:nvSpPr>
        <p:spPr>
          <a:xfrm>
            <a:off x="857614" y="459120"/>
            <a:ext cx="10713027" cy="20658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592EBC-162F-314D-8F79-C90F5ABE6058}"/>
              </a:ext>
            </a:extLst>
          </p:cNvPr>
          <p:cNvSpPr/>
          <p:nvPr/>
        </p:nvSpPr>
        <p:spPr>
          <a:xfrm>
            <a:off x="875920" y="438610"/>
            <a:ext cx="2444014" cy="5313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4008F-43BD-144D-AE96-DF1655D4AE45}"/>
              </a:ext>
            </a:extLst>
          </p:cNvPr>
          <p:cNvSpPr txBox="1"/>
          <p:nvPr/>
        </p:nvSpPr>
        <p:spPr>
          <a:xfrm>
            <a:off x="894226" y="515893"/>
            <a:ext cx="2407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spc="-150" dirty="0">
                <a:solidFill>
                  <a:schemeClr val="bg1"/>
                </a:solidFill>
                <a:latin typeface="+mj-ea"/>
                <a:ea typeface="+mj-ea"/>
              </a:rPr>
              <a:t>스마트 </a:t>
            </a:r>
            <a:r>
              <a:rPr lang="ko-KR" altLang="en-US" sz="2200" b="1" spc="-150" dirty="0" err="1">
                <a:solidFill>
                  <a:schemeClr val="bg1"/>
                </a:solidFill>
                <a:latin typeface="+mj-ea"/>
                <a:ea typeface="+mj-ea"/>
              </a:rPr>
              <a:t>컨트랙트</a:t>
            </a:r>
            <a:endParaRPr lang="ko-KR" altLang="en-US" sz="22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6F66A-D77D-184A-B12A-03A9AB7681CD}"/>
              </a:ext>
            </a:extLst>
          </p:cNvPr>
          <p:cNvSpPr txBox="1"/>
          <p:nvPr/>
        </p:nvSpPr>
        <p:spPr>
          <a:xfrm>
            <a:off x="1871035" y="1230323"/>
            <a:ext cx="86861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계약 내용과 실행 조건을 컴퓨터 코드로 사전에 설정하면</a:t>
            </a:r>
            <a:endParaRPr lang="en-US" altLang="ko-KR" sz="2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algn="ctr"/>
            <a:endParaRPr lang="en-US" altLang="ko-KR" sz="1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algn="ctr"/>
            <a:r>
              <a:rPr lang="ko-KR" altLang="en-US" sz="2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해당 </a:t>
            </a:r>
            <a:r>
              <a:rPr lang="ko-KR" altLang="en-US" sz="2200" dirty="0">
                <a:solidFill>
                  <a:srgbClr val="00B0F0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조건이 충족되면 자동으로 계약</a:t>
            </a:r>
            <a:r>
              <a:rPr lang="ko-KR" altLang="en-US" sz="2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집행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53C2210-A85C-9242-BC3E-844FCF118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4" r="38635" b="27151"/>
          <a:stretch/>
        </p:blipFill>
        <p:spPr bwMode="auto">
          <a:xfrm>
            <a:off x="4801607" y="2811514"/>
            <a:ext cx="2588785" cy="3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6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386711-8C6E-4CF6-99C3-537E1A57838F}"/>
              </a:ext>
            </a:extLst>
          </p:cNvPr>
          <p:cNvSpPr txBox="1"/>
          <p:nvPr/>
        </p:nvSpPr>
        <p:spPr>
          <a:xfrm>
            <a:off x="1034399" y="1150021"/>
            <a:ext cx="26232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Erc20</a:t>
            </a: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토큰 발행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747" y="2328786"/>
            <a:ext cx="4253086" cy="2971877"/>
          </a:xfrm>
          <a:prstGeom prst="rect">
            <a:avLst/>
          </a:prstGeom>
        </p:spPr>
      </p:pic>
      <p:pic>
        <p:nvPicPr>
          <p:cNvPr id="6" name="그림 2">
            <a:extLst>
              <a:ext uri="{FF2B5EF4-FFF2-40B4-BE49-F238E27FC236}">
                <a16:creationId xmlns:a16="http://schemas.microsoft.com/office/drawing/2014/main" id="{F631D786-1341-43D8-8762-E09981F0D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225" y="2201518"/>
            <a:ext cx="1303320" cy="122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86711-8C6E-4CF6-99C3-537E1A57838F}"/>
              </a:ext>
            </a:extLst>
          </p:cNvPr>
          <p:cNvSpPr txBox="1"/>
          <p:nvPr/>
        </p:nvSpPr>
        <p:spPr>
          <a:xfrm>
            <a:off x="3767075" y="5711195"/>
            <a:ext cx="43017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거래에 사용할 </a:t>
            </a:r>
            <a:r>
              <a:rPr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SSA</a:t>
            </a: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코인 발급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 </a:t>
            </a:r>
            <a:r>
              <a:rPr lang="ko-KR" altLang="en-US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endParaRPr lang="ko-KR" altLang="en-US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B545073A-4072-974F-9B09-4D24E3264BB5}"/>
              </a:ext>
            </a:extLst>
          </p:cNvPr>
          <p:cNvCxnSpPr>
            <a:cxnSpLocks/>
          </p:cNvCxnSpPr>
          <p:nvPr/>
        </p:nvCxnSpPr>
        <p:spPr>
          <a:xfrm>
            <a:off x="955589" y="1166149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10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881726925662457939/892328243053617152/P2P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1" y="2074245"/>
            <a:ext cx="5116831" cy="402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edia.discordapp.net/attachments/881726925662457939/892325430026203206/8fbd81bf0ab3dfc8.png?width=839&amp;height=6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8" y="2074245"/>
            <a:ext cx="5118554" cy="402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86711-8C6E-4CF6-99C3-537E1A57838F}"/>
              </a:ext>
            </a:extLst>
          </p:cNvPr>
          <p:cNvSpPr txBox="1"/>
          <p:nvPr/>
        </p:nvSpPr>
        <p:spPr>
          <a:xfrm>
            <a:off x="1077263" y="1135733"/>
            <a:ext cx="26232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트랜잭션 적용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D6E38E-3B0B-4FA7-BEC0-39C3BD6E6D05}"/>
              </a:ext>
            </a:extLst>
          </p:cNvPr>
          <p:cNvCxnSpPr>
            <a:cxnSpLocks/>
          </p:cNvCxnSpPr>
          <p:nvPr/>
        </p:nvCxnSpPr>
        <p:spPr>
          <a:xfrm>
            <a:off x="955589" y="1166149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 </a:t>
            </a:r>
            <a:r>
              <a:rPr lang="ko-KR" altLang="en-US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endParaRPr lang="ko-KR" altLang="en-US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95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7013-ACDD-4122-BBB7-F2122E31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4366" b="11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E0A29-DCCE-4EBA-8708-1911FE94AF3A}"/>
              </a:ext>
            </a:extLst>
          </p:cNvPr>
          <p:cNvSpPr txBox="1"/>
          <p:nvPr/>
        </p:nvSpPr>
        <p:spPr>
          <a:xfrm>
            <a:off x="1712562" y="3075057"/>
            <a:ext cx="84239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  <a:endParaRPr lang="ko-KR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105A4-473A-F047-9129-B8EC7C48ECCD}"/>
              </a:ext>
            </a:extLst>
          </p:cNvPr>
          <p:cNvSpPr txBox="1"/>
          <p:nvPr/>
        </p:nvSpPr>
        <p:spPr>
          <a:xfrm>
            <a:off x="4817533" y="6446837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3188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673</Words>
  <Application>Microsoft Macintosh PowerPoint</Application>
  <PresentationFormat>와이드스크린</PresentationFormat>
  <Paragraphs>115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Anton</vt:lpstr>
      <vt:lpstr>Calibri</vt:lpstr>
      <vt:lpstr>Arial</vt:lpstr>
      <vt:lpstr>Impact</vt:lpstr>
      <vt:lpstr>맑은 고딕</vt:lpstr>
      <vt:lpstr>Franklin Gothic Heavy</vt:lpstr>
      <vt:lpstr>Gmarket Sans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정 상근</cp:lastModifiedBy>
  <cp:revision>65</cp:revision>
  <dcterms:created xsi:type="dcterms:W3CDTF">2021-09-09T04:19:21Z</dcterms:created>
  <dcterms:modified xsi:type="dcterms:W3CDTF">2021-10-11T11:32:07Z</dcterms:modified>
</cp:coreProperties>
</file>